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63" r:id="rId2"/>
    <p:sldId id="258" r:id="rId3"/>
    <p:sldId id="264" r:id="rId4"/>
    <p:sldId id="265" r:id="rId5"/>
    <p:sldId id="266" r:id="rId6"/>
    <p:sldId id="267" r:id="rId7"/>
    <p:sldId id="268" r:id="rId8"/>
    <p:sldId id="260" r:id="rId9"/>
    <p:sldId id="269" r:id="rId10"/>
    <p:sldId id="270" r:id="rId11"/>
    <p:sldId id="272" r:id="rId12"/>
    <p:sldId id="261" r:id="rId13"/>
    <p:sldId id="262" r:id="rId14"/>
  </p:sldIdLst>
  <p:sldSz cx="9144000" cy="5143500" type="screen16x9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jgVtWfAxJST2Wgb6bsDL6Oavw3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42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86"/>
    <p:restoredTop sz="94387"/>
  </p:normalViewPr>
  <p:slideViewPr>
    <p:cSldViewPr snapToGrid="0" snapToObjects="1">
      <p:cViewPr varScale="1">
        <p:scale>
          <a:sx n="53" d="100"/>
          <a:sy n="53" d="100"/>
        </p:scale>
        <p:origin x="6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1" tIns="46575" rIns="93151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9" y="0"/>
            <a:ext cx="3037840" cy="466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1" tIns="46575" rIns="93151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1" tIns="46575" rIns="93151" bIns="465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8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1" tIns="46575" rIns="93151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1" tIns="46575" rIns="93151" bIns="46575" anchor="b" anchorCtr="0">
            <a:noAutofit/>
          </a:bodyPr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965455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r>
              <a:rPr lang="en-US" sz="1400"/>
              <a:t>Speaker: Michelle</a:t>
            </a: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7978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endParaRPr sz="1400"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676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endParaRPr sz="1400"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65660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endParaRPr sz="1400"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7259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7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endParaRPr dirty="0"/>
          </a:p>
        </p:txBody>
      </p:sp>
      <p:sp>
        <p:nvSpPr>
          <p:cNvPr id="221" name="Google Shape;221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6238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endParaRPr sz="1400"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192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endParaRPr sz="1400"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2943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endParaRPr sz="1400"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254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endParaRPr sz="1400"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9751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endParaRPr sz="1400"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3451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endParaRPr sz="1400"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2468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endParaRPr sz="1400"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8362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spcFirstLastPara="1" wrap="square" lIns="93151" tIns="46575" rIns="93151" bIns="4657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</a:pPr>
            <a:endParaRPr sz="1400" dirty="0"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2236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rgbClr val="003A5D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 txBox="1">
            <a:spLocks noGrp="1"/>
          </p:cNvSpPr>
          <p:nvPr>
            <p:ph type="title"/>
          </p:nvPr>
        </p:nvSpPr>
        <p:spPr>
          <a:xfrm>
            <a:off x="1196788" y="1144241"/>
            <a:ext cx="6886508" cy="497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body" idx="1"/>
          </p:nvPr>
        </p:nvSpPr>
        <p:spPr>
          <a:xfrm>
            <a:off x="1196788" y="1865378"/>
            <a:ext cx="6886508" cy="2916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98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52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50"/>
              <a:buChar char="•"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952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50"/>
              <a:buChar char="•"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dt" idx="10"/>
          </p:nvPr>
        </p:nvSpPr>
        <p:spPr>
          <a:xfrm>
            <a:off x="628650" y="527018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ftr" idx="11"/>
          </p:nvPr>
        </p:nvSpPr>
        <p:spPr>
          <a:xfrm>
            <a:off x="3028950" y="527018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sldNum" idx="12"/>
          </p:nvPr>
        </p:nvSpPr>
        <p:spPr>
          <a:xfrm>
            <a:off x="6457950" y="527018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1" name="Google Shape;41;p21"/>
          <p:cNvPicPr preferRelativeResize="0"/>
          <p:nvPr/>
        </p:nvPicPr>
        <p:blipFill rotWithShape="1">
          <a:blip r:embed="rId2">
            <a:alphaModFix/>
          </a:blip>
          <a:srcRect t="64836" b="30016"/>
          <a:stretch/>
        </p:blipFill>
        <p:spPr>
          <a:xfrm>
            <a:off x="0" y="945712"/>
            <a:ext cx="8083296" cy="58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99993" y="797016"/>
            <a:ext cx="1173314" cy="681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–Speakers Name and title">
  <p:cSld name="Title–Speakers Name and title">
    <p:bg>
      <p:bgPr>
        <a:solidFill>
          <a:srgbClr val="003A5D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3"/>
          <p:cNvSpPr txBox="1">
            <a:spLocks noGrp="1"/>
          </p:cNvSpPr>
          <p:nvPr>
            <p:ph type="ctrTitle"/>
          </p:nvPr>
        </p:nvSpPr>
        <p:spPr>
          <a:xfrm>
            <a:off x="960120" y="2524421"/>
            <a:ext cx="7223760" cy="487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ubTitle" idx="1"/>
          </p:nvPr>
        </p:nvSpPr>
        <p:spPr>
          <a:xfrm>
            <a:off x="960120" y="3081337"/>
            <a:ext cx="7223760" cy="420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4" name="Google Shape;54;p23"/>
          <p:cNvSpPr txBox="1">
            <a:spLocks noGrp="1"/>
          </p:cNvSpPr>
          <p:nvPr>
            <p:ph type="dt" idx="10"/>
          </p:nvPr>
        </p:nvSpPr>
        <p:spPr>
          <a:xfrm>
            <a:off x="628650" y="5710722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3"/>
          <p:cNvSpPr txBox="1">
            <a:spLocks noGrp="1"/>
          </p:cNvSpPr>
          <p:nvPr>
            <p:ph type="ftr" idx="11"/>
          </p:nvPr>
        </p:nvSpPr>
        <p:spPr>
          <a:xfrm>
            <a:off x="3028950" y="5710722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sldNum" idx="12"/>
          </p:nvPr>
        </p:nvSpPr>
        <p:spPr>
          <a:xfrm>
            <a:off x="6457950" y="5710722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7" name="Google Shape;57;p23"/>
          <p:cNvPicPr preferRelativeResize="0"/>
          <p:nvPr/>
        </p:nvPicPr>
        <p:blipFill rotWithShape="1">
          <a:blip r:embed="rId2">
            <a:alphaModFix/>
          </a:blip>
          <a:srcRect t="4211" b="7709"/>
          <a:stretch/>
        </p:blipFill>
        <p:spPr>
          <a:xfrm>
            <a:off x="2" y="-6737"/>
            <a:ext cx="8083309" cy="1413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23"/>
          <p:cNvPicPr preferRelativeResize="0"/>
          <p:nvPr/>
        </p:nvPicPr>
        <p:blipFill rotWithShape="1">
          <a:blip r:embed="rId3">
            <a:alphaModFix/>
          </a:blip>
          <a:srcRect t="64836" b="30016"/>
          <a:stretch/>
        </p:blipFill>
        <p:spPr>
          <a:xfrm>
            <a:off x="0" y="1407211"/>
            <a:ext cx="8083296" cy="58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70064" y="3880279"/>
            <a:ext cx="713232" cy="713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11096" y="1615215"/>
            <a:ext cx="6172200" cy="3582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1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2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3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4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5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6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7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8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9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003A5D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5" name="Google Shape;65;p24"/>
          <p:cNvPicPr preferRelativeResize="0"/>
          <p:nvPr/>
        </p:nvPicPr>
        <p:blipFill rotWithShape="1">
          <a:blip r:embed="rId2">
            <a:alphaModFix/>
          </a:blip>
          <a:srcRect t="64836" b="30016"/>
          <a:stretch/>
        </p:blipFill>
        <p:spPr>
          <a:xfrm>
            <a:off x="0" y="945712"/>
            <a:ext cx="8083296" cy="58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0323" y="797016"/>
            <a:ext cx="1173314" cy="681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–white background">
  <p:cSld name="Title–white background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5"/>
          <p:cNvSpPr txBox="1">
            <a:spLocks noGrp="1"/>
          </p:cNvSpPr>
          <p:nvPr>
            <p:ph type="ctrTitle"/>
          </p:nvPr>
        </p:nvSpPr>
        <p:spPr>
          <a:xfrm>
            <a:off x="960120" y="2070500"/>
            <a:ext cx="7223760" cy="773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A5D"/>
              </a:buClr>
              <a:buSzPts val="4000"/>
              <a:buFont typeface="Arial"/>
              <a:buNone/>
              <a:defRPr sz="4000" b="1">
                <a:solidFill>
                  <a:srgbClr val="003A5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5"/>
          <p:cNvSpPr txBox="1">
            <a:spLocks noGrp="1"/>
          </p:cNvSpPr>
          <p:nvPr>
            <p:ph type="subTitle" idx="1"/>
          </p:nvPr>
        </p:nvSpPr>
        <p:spPr>
          <a:xfrm>
            <a:off x="960120" y="2913248"/>
            <a:ext cx="7223760" cy="704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3A5D"/>
              </a:buClr>
              <a:buSzPts val="1800"/>
              <a:buNone/>
              <a:defRPr sz="1800">
                <a:solidFill>
                  <a:srgbClr val="003A5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dt" idx="10"/>
          </p:nvPr>
        </p:nvSpPr>
        <p:spPr>
          <a:xfrm>
            <a:off x="628650" y="5710722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ftr" idx="11"/>
          </p:nvPr>
        </p:nvSpPr>
        <p:spPr>
          <a:xfrm>
            <a:off x="3028950" y="5710722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sldNum" idx="12"/>
          </p:nvPr>
        </p:nvSpPr>
        <p:spPr>
          <a:xfrm>
            <a:off x="6457950" y="5710722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3" name="Google Shape;73;p25"/>
          <p:cNvPicPr preferRelativeResize="0"/>
          <p:nvPr/>
        </p:nvPicPr>
        <p:blipFill rotWithShape="1">
          <a:blip r:embed="rId2">
            <a:alphaModFix/>
          </a:blip>
          <a:srcRect l="-1" t="64836" r="44675" b="30579"/>
          <a:stretch/>
        </p:blipFill>
        <p:spPr>
          <a:xfrm>
            <a:off x="0" y="1239122"/>
            <a:ext cx="4472151" cy="51796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24284" y="937911"/>
            <a:ext cx="3459012" cy="67809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25"/>
          <p:cNvSpPr txBox="1"/>
          <p:nvPr/>
        </p:nvSpPr>
        <p:spPr>
          <a:xfrm>
            <a:off x="287698" y="4257925"/>
            <a:ext cx="245012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0" dirty="0">
                <a:solidFill>
                  <a:srgbClr val="E5554F"/>
                </a:solidFill>
                <a:latin typeface="Arial"/>
                <a:ea typeface="Arial"/>
                <a:cs typeface="Arial"/>
                <a:sym typeface="Arial"/>
              </a:rPr>
              <a:t>uschamber.com</a:t>
            </a:r>
            <a:endParaRPr dirty="0"/>
          </a:p>
        </p:txBody>
      </p:sp>
      <p:pic>
        <p:nvPicPr>
          <p:cNvPr id="76" name="Google Shape;76;p25"/>
          <p:cNvPicPr preferRelativeResize="0"/>
          <p:nvPr/>
        </p:nvPicPr>
        <p:blipFill rotWithShape="1">
          <a:blip r:embed="rId2">
            <a:alphaModFix/>
          </a:blip>
          <a:srcRect l="-1" t="64836" r="20749" b="29740"/>
          <a:stretch/>
        </p:blipFill>
        <p:spPr>
          <a:xfrm>
            <a:off x="2838674" y="4396424"/>
            <a:ext cx="6406179" cy="61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white background">
  <p:cSld name="Title and Content white background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1183341" y="989600"/>
            <a:ext cx="6899955" cy="497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A5D"/>
              </a:buClr>
              <a:buSzPts val="3200"/>
              <a:buFont typeface="Arial"/>
              <a:buNone/>
              <a:defRPr sz="3200" b="1">
                <a:solidFill>
                  <a:srgbClr val="003A5D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1"/>
          </p:nvPr>
        </p:nvSpPr>
        <p:spPr>
          <a:xfrm>
            <a:off x="1183341" y="1710737"/>
            <a:ext cx="6899955" cy="312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3A5D"/>
              </a:buClr>
              <a:buSzPts val="1600"/>
              <a:buChar char="•"/>
              <a:defRPr sz="1600">
                <a:solidFill>
                  <a:srgbClr val="003A5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3A5D"/>
              </a:buClr>
              <a:buSzPts val="1200"/>
              <a:buChar char="•"/>
              <a:defRPr sz="1200">
                <a:solidFill>
                  <a:srgbClr val="003A5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98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3A5D"/>
              </a:buClr>
              <a:buSzPts val="1100"/>
              <a:buChar char="•"/>
              <a:defRPr sz="1100">
                <a:solidFill>
                  <a:srgbClr val="003A5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52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3A5D"/>
              </a:buClr>
              <a:buSzPts val="1050"/>
              <a:buChar char="•"/>
              <a:defRPr sz="1050">
                <a:solidFill>
                  <a:srgbClr val="003A5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952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3A5D"/>
              </a:buClr>
              <a:buSzPts val="1050"/>
              <a:buChar char="•"/>
              <a:defRPr sz="1050">
                <a:solidFill>
                  <a:srgbClr val="003A5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26"/>
          <p:cNvSpPr txBox="1">
            <a:spLocks noGrp="1"/>
          </p:cNvSpPr>
          <p:nvPr>
            <p:ph type="dt" idx="10"/>
          </p:nvPr>
        </p:nvSpPr>
        <p:spPr>
          <a:xfrm>
            <a:off x="628650" y="527018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6"/>
          <p:cNvSpPr txBox="1">
            <a:spLocks noGrp="1"/>
          </p:cNvSpPr>
          <p:nvPr>
            <p:ph type="ftr" idx="11"/>
          </p:nvPr>
        </p:nvSpPr>
        <p:spPr>
          <a:xfrm>
            <a:off x="3028950" y="527018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6"/>
          <p:cNvSpPr txBox="1">
            <a:spLocks noGrp="1"/>
          </p:cNvSpPr>
          <p:nvPr>
            <p:ph type="sldNum" idx="12"/>
          </p:nvPr>
        </p:nvSpPr>
        <p:spPr>
          <a:xfrm>
            <a:off x="6457950" y="527018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3" name="Google Shape;83;p26"/>
          <p:cNvPicPr preferRelativeResize="0"/>
          <p:nvPr/>
        </p:nvPicPr>
        <p:blipFill rotWithShape="1">
          <a:blip r:embed="rId2">
            <a:alphaModFix/>
          </a:blip>
          <a:srcRect t="64836" b="30016"/>
          <a:stretch/>
        </p:blipFill>
        <p:spPr>
          <a:xfrm>
            <a:off x="0" y="791071"/>
            <a:ext cx="8083296" cy="58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26"/>
          <p:cNvPicPr preferRelativeResize="0"/>
          <p:nvPr/>
        </p:nvPicPr>
        <p:blipFill rotWithShape="1">
          <a:blip r:embed="rId3">
            <a:alphaModFix/>
          </a:blip>
          <a:srcRect l="24341" t="34211" b="39017"/>
          <a:stretch/>
        </p:blipFill>
        <p:spPr>
          <a:xfrm>
            <a:off x="1183341" y="-214369"/>
            <a:ext cx="1453929" cy="100853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6"/>
          <p:cNvSpPr txBox="1"/>
          <p:nvPr/>
        </p:nvSpPr>
        <p:spPr>
          <a:xfrm>
            <a:off x="6468035" y="-293650"/>
            <a:ext cx="169096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i="0" dirty="0">
                <a:solidFill>
                  <a:srgbClr val="E5554F"/>
                </a:solidFill>
                <a:latin typeface="Arial"/>
                <a:ea typeface="Arial"/>
                <a:cs typeface="Arial"/>
                <a:sym typeface="Arial"/>
              </a:rPr>
              <a:t>uschamber.com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–Only branding" type="blank">
  <p:cSld name="Title–Only branding">
    <p:bg>
      <p:bgPr>
        <a:solidFill>
          <a:srgbClr val="003A5D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21992" y="2401060"/>
            <a:ext cx="5861304" cy="340249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22"/>
          <p:cNvSpPr txBox="1">
            <a:spLocks noGrp="1"/>
          </p:cNvSpPr>
          <p:nvPr>
            <p:ph type="dt" idx="10"/>
          </p:nvPr>
        </p:nvSpPr>
        <p:spPr>
          <a:xfrm>
            <a:off x="628650" y="5276352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2"/>
          <p:cNvSpPr txBox="1">
            <a:spLocks noGrp="1"/>
          </p:cNvSpPr>
          <p:nvPr>
            <p:ph type="ftr" idx="11"/>
          </p:nvPr>
        </p:nvSpPr>
        <p:spPr>
          <a:xfrm>
            <a:off x="3028950" y="5276352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sldNum" idx="12"/>
          </p:nvPr>
        </p:nvSpPr>
        <p:spPr>
          <a:xfrm>
            <a:off x="6457950" y="5276352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8" name="Google Shape;48;p22"/>
          <p:cNvPicPr preferRelativeResize="0"/>
          <p:nvPr/>
        </p:nvPicPr>
        <p:blipFill rotWithShape="1">
          <a:blip r:embed="rId3">
            <a:alphaModFix/>
          </a:blip>
          <a:srcRect t="4211" b="7709"/>
          <a:stretch/>
        </p:blipFill>
        <p:spPr>
          <a:xfrm>
            <a:off x="2" y="2"/>
            <a:ext cx="8083309" cy="2216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22"/>
          <p:cNvPicPr preferRelativeResize="0"/>
          <p:nvPr/>
        </p:nvPicPr>
        <p:blipFill rotWithShape="1">
          <a:blip r:embed="rId4">
            <a:alphaModFix/>
          </a:blip>
          <a:srcRect t="64836" b="30016"/>
          <a:stretch/>
        </p:blipFill>
        <p:spPr>
          <a:xfrm>
            <a:off x="0" y="2216728"/>
            <a:ext cx="8083296" cy="58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08522" y="3489553"/>
            <a:ext cx="774774" cy="7747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814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–Opening title" type="title">
  <p:cSld name="Title–Opening title">
    <p:bg>
      <p:bgPr>
        <a:solidFill>
          <a:srgbClr val="003A5D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>
            <a:spLocks noGrp="1"/>
          </p:cNvSpPr>
          <p:nvPr>
            <p:ph type="ctrTitle"/>
          </p:nvPr>
        </p:nvSpPr>
        <p:spPr>
          <a:xfrm>
            <a:off x="960120" y="2238589"/>
            <a:ext cx="7223760" cy="773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subTitle" idx="1"/>
          </p:nvPr>
        </p:nvSpPr>
        <p:spPr>
          <a:xfrm>
            <a:off x="960120" y="3081337"/>
            <a:ext cx="7223760" cy="704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dt" idx="10"/>
          </p:nvPr>
        </p:nvSpPr>
        <p:spPr>
          <a:xfrm>
            <a:off x="628650" y="5710722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ftr" idx="11"/>
          </p:nvPr>
        </p:nvSpPr>
        <p:spPr>
          <a:xfrm>
            <a:off x="3028950" y="5710722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sldNum" idx="12"/>
          </p:nvPr>
        </p:nvSpPr>
        <p:spPr>
          <a:xfrm>
            <a:off x="6457950" y="5710722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" name="Google Shape;21;p19"/>
          <p:cNvPicPr preferRelativeResize="0"/>
          <p:nvPr/>
        </p:nvPicPr>
        <p:blipFill rotWithShape="1">
          <a:blip r:embed="rId2">
            <a:alphaModFix/>
          </a:blip>
          <a:srcRect t="4211" b="7709"/>
          <a:stretch/>
        </p:blipFill>
        <p:spPr>
          <a:xfrm>
            <a:off x="2" y="-6737"/>
            <a:ext cx="8083309" cy="1413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19"/>
          <p:cNvPicPr preferRelativeResize="0"/>
          <p:nvPr/>
        </p:nvPicPr>
        <p:blipFill rotWithShape="1">
          <a:blip r:embed="rId3">
            <a:alphaModFix/>
          </a:blip>
          <a:srcRect t="64836" b="30016"/>
          <a:stretch/>
        </p:blipFill>
        <p:spPr>
          <a:xfrm>
            <a:off x="0" y="1407211"/>
            <a:ext cx="8083296" cy="58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42816" y="1591256"/>
            <a:ext cx="3840480" cy="222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70064" y="3944287"/>
            <a:ext cx="713232" cy="713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8466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dt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ft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sldNum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schamber.com/sbloan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313899" y="2238589"/>
            <a:ext cx="7869981" cy="773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sz="4800" b="0" dirty="0">
                <a:latin typeface="Calibri"/>
                <a:ea typeface="Calibri"/>
                <a:cs typeface="Calibri"/>
                <a:sym typeface="Calibri"/>
              </a:rPr>
              <a:t>The Federal CARES Act</a:t>
            </a:r>
            <a:endParaRPr sz="4800" dirty="0"/>
          </a:p>
        </p:txBody>
      </p:sp>
      <p:sp>
        <p:nvSpPr>
          <p:cNvPr id="4" name="Google Shape;91;p1">
            <a:extLst>
              <a:ext uri="{FF2B5EF4-FFF2-40B4-BE49-F238E27FC236}">
                <a16:creationId xmlns:a16="http://schemas.microsoft.com/office/drawing/2014/main" id="{923FB8FF-6A1C-442D-9C61-58B43DFFA4B4}"/>
              </a:ext>
            </a:extLst>
          </p:cNvPr>
          <p:cNvSpPr txBox="1">
            <a:spLocks/>
          </p:cNvSpPr>
          <p:nvPr/>
        </p:nvSpPr>
        <p:spPr>
          <a:xfrm>
            <a:off x="748576" y="3195553"/>
            <a:ext cx="7435304" cy="704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1950" algn="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SzPts val="2500"/>
            </a:pPr>
            <a:r>
              <a:rPr lang="en-US" sz="2500" dirty="0">
                <a:latin typeface="Calibri"/>
                <a:ea typeface="Calibri"/>
                <a:cs typeface="Calibri"/>
                <a:sym typeface="Calibri"/>
              </a:rPr>
              <a:t>MAJOR PROVISIONS </a:t>
            </a:r>
            <a:r>
              <a:rPr lang="en-US" sz="2500" dirty="0">
                <a:solidFill>
                  <a:srgbClr val="E5554F"/>
                </a:solidFill>
                <a:latin typeface="Calibri"/>
                <a:ea typeface="Calibri"/>
                <a:cs typeface="Calibri"/>
                <a:sym typeface="Calibri"/>
              </a:rPr>
              <a:t>|</a:t>
            </a:r>
            <a:r>
              <a:rPr lang="en-US" sz="2500" dirty="0">
                <a:latin typeface="Calibri"/>
                <a:ea typeface="Calibri"/>
                <a:cs typeface="Calibri"/>
                <a:sym typeface="Calibri"/>
              </a:rPr>
              <a:t> IMPLEMENTATION </a:t>
            </a:r>
            <a:r>
              <a:rPr lang="en-US" sz="2500" dirty="0">
                <a:solidFill>
                  <a:srgbClr val="E5554F"/>
                </a:solidFill>
                <a:latin typeface="Calibri"/>
                <a:ea typeface="Calibri"/>
                <a:cs typeface="Calibri"/>
                <a:sym typeface="Calibri"/>
              </a:rPr>
              <a:t>| </a:t>
            </a:r>
            <a:r>
              <a:rPr lang="en-US" sz="25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115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187" y="1398526"/>
            <a:ext cx="8123583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b="1" dirty="0">
              <a:solidFill>
                <a:schemeClr val="bg1"/>
              </a:solidFill>
              <a:latin typeface="Calibri" charset="0"/>
            </a:endParaRP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Employers with less than 500 employees are required to provide 10 days of paid sick leave, if leave is related to COVID-19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Sick leave can be taken when ill, quarantined due to exposure, to take care of a sick or quarantined family member, or to take care of a child during a school closure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Leave is paid at regular rate with a maximum of $511 per day if taking care of self; paid at 2/3 rate with a maximum of $200 per day if caring for family member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Payment up to the maximum is reimbursed by the federal government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Leave is in addition to any other leave an employer already provides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Businesses with less than 50 employees may be exempt from providing leave related to caring for a child whose school or daycare is closed if providing leave threatens the viability of the business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Paid sick leave is not available if an employee can telework</a:t>
            </a:r>
          </a:p>
          <a:p>
            <a:pPr>
              <a:buClr>
                <a:srgbClr val="FA4251"/>
              </a:buClr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 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endParaRPr lang="en-US" sz="1600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369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Paid Sick Leave – From Phase 2 Bill</a:t>
            </a:r>
          </a:p>
        </p:txBody>
      </p:sp>
    </p:spTree>
    <p:extLst>
      <p:ext uri="{BB962C8B-B14F-4D97-AF65-F5344CB8AC3E}">
        <p14:creationId xmlns:p14="http://schemas.microsoft.com/office/powerpoint/2010/main" val="1892687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187" y="1618252"/>
            <a:ext cx="8123583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1800" b="1" dirty="0">
              <a:solidFill>
                <a:schemeClr val="bg1"/>
              </a:solidFill>
              <a:latin typeface="Calibri" charset="0"/>
            </a:endParaRP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Employers with less than 500 employees are required to provide up to 10 weeks of paid FMLA leave if an employee needs to take care of a child due to a school or child care closure caused by COVID-19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Leave is paid at 2/3 regular pay at a maximum of $200 per day and $10,000 in the aggregate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Paid FMLA is in addition to any leave an employer provides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Payments for FMLA leave will be reimbursed by the federal government up to the maximum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Businesses with less than 50 employees may be exempt from providing leave related to caring for a child whose school or daycare is closed if providing leave threatens the viability of the business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Paid leave is not available if an employee can telework</a:t>
            </a:r>
          </a:p>
          <a:p>
            <a:pPr>
              <a:buClr>
                <a:srgbClr val="FA4251"/>
              </a:buClr>
            </a:pPr>
            <a:endParaRPr lang="en-US" sz="1600" dirty="0">
              <a:solidFill>
                <a:schemeClr val="bg1"/>
              </a:solidFill>
              <a:latin typeface="Calibri" charset="0"/>
            </a:endParaRPr>
          </a:p>
          <a:p>
            <a:pPr>
              <a:buClr>
                <a:srgbClr val="FA4251"/>
              </a:buClr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 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endParaRPr lang="en-US" sz="1600" dirty="0">
              <a:solidFill>
                <a:schemeClr val="bg1"/>
              </a:solidFill>
              <a:latin typeface="Calibri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369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Paid FMLA Leave – From Phase 2 Bill</a:t>
            </a:r>
          </a:p>
        </p:txBody>
      </p:sp>
    </p:spTree>
    <p:extLst>
      <p:ext uri="{BB962C8B-B14F-4D97-AF65-F5344CB8AC3E}">
        <p14:creationId xmlns:p14="http://schemas.microsoft.com/office/powerpoint/2010/main" val="39276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187" y="1782028"/>
            <a:ext cx="8123583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A4251"/>
              </a:buClr>
              <a:buFont typeface="Arial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Calibri" charset="0"/>
              </a:rPr>
              <a:t>www.uschamber.com</a:t>
            </a:r>
          </a:p>
          <a:p>
            <a:pPr marL="285750" indent="-285750">
              <a:lnSpc>
                <a:spcPct val="150000"/>
              </a:lnSpc>
              <a:buClr>
                <a:srgbClr val="FA4251"/>
              </a:buClr>
              <a:buFont typeface="Arial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Calibri" charset="0"/>
              </a:rPr>
              <a:t>Small Business Resources: www.uschamber.com/co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15056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Get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1288693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230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187" y="1618252"/>
            <a:ext cx="8123583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Calibri" charset="0"/>
              </a:rPr>
              <a:t>$2 Trillion Package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Through the Federal Reserve potential for additional $4 trillion in support for the economy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Referred to as the “Phase 3” Bill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Calibri" charset="0"/>
              </a:rPr>
              <a:t>Automatic Payments to Individual Taxpayers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$1,200 per individual ($2,400 joint return) + $500 per child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Phased out for incomes above $75,000 ($150,000 joint)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Calibri" charset="0"/>
              </a:rPr>
              <a:t>Expanded Unemployment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Most restrictions on eligibility suspended if related to COVID-19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Additional $600 per week on top of regular state benefit (through July 31)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Eligibility ends when individual can return to work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Benefits provided through State UI offices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369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Overview &amp; Major Provisions for Individuals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187" y="1765124"/>
            <a:ext cx="8123583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Calibri" charset="0"/>
              </a:rPr>
              <a:t>All Employers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Tax Changes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Employee Retention Credit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Calibri" charset="0"/>
              </a:rPr>
              <a:t>Larger Employers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Loans, Loan Guarantees, Federal Reserve Credit Facilities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Calibri" charset="0"/>
              </a:rPr>
              <a:t>Small Businesses, Self-Employed, Independent Contractors, &amp; Non-Profits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Paycheck Protection Program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SBA Economic Injury Disaster Loans (EIDL)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Paid Sick and FMLA Leave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1369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Major Provisions for Employers</a:t>
            </a:r>
          </a:p>
        </p:txBody>
      </p:sp>
    </p:spTree>
    <p:extLst>
      <p:ext uri="{BB962C8B-B14F-4D97-AF65-F5344CB8AC3E}">
        <p14:creationId xmlns:p14="http://schemas.microsoft.com/office/powerpoint/2010/main" val="351570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187" y="1618252"/>
            <a:ext cx="812358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Calibri" charset="0"/>
              </a:rPr>
              <a:t>Payroll Taxes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Delay payment of employer payroll taxes (Social Security) between now and 1/1/21</a:t>
            </a:r>
          </a:p>
          <a:p>
            <a:pPr marL="285750" lvl="5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50% due 12/31/21 and 50% due 12/31/22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Does not apply to employers who have loans forgiven under Paycheck Protection Program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Calibri" charset="0"/>
              </a:rPr>
              <a:t>Tax Changes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Net Operating Loss (NOL) for ’18, ‘19, &amp; ’20 can be carried back 5 years, suspend 80% limitation, extends to pass-throughs and sole proprietors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Accelerate recovery of AMT credits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Election to increase limit on interest deductibility to 50% for ‘19 &amp; ’20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Qualified Improvement Property (QIP) fix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1369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All Employers</a:t>
            </a:r>
          </a:p>
        </p:txBody>
      </p:sp>
    </p:spTree>
    <p:extLst>
      <p:ext uri="{BB962C8B-B14F-4D97-AF65-F5344CB8AC3E}">
        <p14:creationId xmlns:p14="http://schemas.microsoft.com/office/powerpoint/2010/main" val="108432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187" y="1618252"/>
            <a:ext cx="8123583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Calibri" charset="0"/>
              </a:rPr>
              <a:t>Employee Retention Credit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Employers fully or partially shutdown or with 50% drop in gross receipts in a quarter compared to prior year (until return to 80%)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Refundable tax credit for 50% of the wages (including employers health plan expenses) paid by the employer up to $10,000 per employee 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Employers with more than 100 employees applies to employees not providing services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Employers with 100 or less employees applies to all employees paid during the eligible period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Employers are not eligible if they receive a Paycheck Protection Program loan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Allows for advance payment of the credit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1369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All Employers</a:t>
            </a:r>
          </a:p>
        </p:txBody>
      </p:sp>
    </p:spTree>
    <p:extLst>
      <p:ext uri="{BB962C8B-B14F-4D97-AF65-F5344CB8AC3E}">
        <p14:creationId xmlns:p14="http://schemas.microsoft.com/office/powerpoint/2010/main" val="3706170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187" y="1618252"/>
            <a:ext cx="8123583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Calibri" charset="0"/>
              </a:rPr>
              <a:t>Loans, Loan Guarantees, Federal Reserve Credit Facility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$454 Billion to the Treasury Department for loans, loan guarantees, or to support Federal Reserve Credit Facilities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Special programs for airline industry and critical national security businesses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Restrictions on stock-buy-backs and executive compensation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Likely to see new programs through the Federal Reserve that will support lending by financial institutions to businesses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1369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Mid-Size &amp; Larger Employers</a:t>
            </a:r>
          </a:p>
        </p:txBody>
      </p:sp>
    </p:spTree>
    <p:extLst>
      <p:ext uri="{BB962C8B-B14F-4D97-AF65-F5344CB8AC3E}">
        <p14:creationId xmlns:p14="http://schemas.microsoft.com/office/powerpoint/2010/main" val="1071661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187" y="1618252"/>
            <a:ext cx="8123583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Calibri" charset="0"/>
              </a:rPr>
              <a:t>Paycheck Protection Program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$349 Billion in loans for small business (generally less than 500 employees), 501(c)(3)s, self-employed, sole proprietors, and independent contractors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Loans equal to the lesser of 2 ½ months of average payroll or $10 million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Loans by local and national lenders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Minimal requirements (e.g. no collateral, no personal guarantee)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Loans convert to grants equal to amount spent on payroll, rent, interest on mortgage, and utilities for the 8 weeks after origination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Loan forgiveness is reduced proportionally if the employer reduces number of FTEs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Loan forgiveness is reduced if employer reduces wages by more than 25%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Employer can avoid reduction in forgiveness if they bring back employees and restore wages generally within 30 days and maintain through June 30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1369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Small Businesses, Self-Employed, ICs, Non-Profits</a:t>
            </a:r>
          </a:p>
        </p:txBody>
      </p:sp>
    </p:spTree>
    <p:extLst>
      <p:ext uri="{BB962C8B-B14F-4D97-AF65-F5344CB8AC3E}">
        <p14:creationId xmlns:p14="http://schemas.microsoft.com/office/powerpoint/2010/main" val="1039422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1280" y="2369416"/>
            <a:ext cx="8123583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rgbClr val="FA4251"/>
              </a:buClr>
            </a:pPr>
            <a:r>
              <a:rPr lang="en-US" sz="1800" dirty="0">
                <a:solidFill>
                  <a:schemeClr val="bg1"/>
                </a:solidFill>
              </a:rPr>
              <a:t>Download our guide:</a:t>
            </a:r>
            <a:endParaRPr lang="en-US" sz="1800" dirty="0">
              <a:solidFill>
                <a:schemeClr val="bg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150000"/>
              </a:lnSpc>
              <a:buClr>
                <a:srgbClr val="FA4251"/>
              </a:buClr>
            </a:pPr>
            <a:r>
              <a:rPr lang="en-US" sz="1800" u="sng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www.uschamber.com/sbloans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280" y="1150564"/>
            <a:ext cx="8712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Learn More About the </a:t>
            </a:r>
          </a:p>
          <a:p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Paycheck Protection Program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99F45D-52D3-4BD2-9FF1-99268DCD96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6581" y="1150564"/>
            <a:ext cx="2953091" cy="382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798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3187" y="1618252"/>
            <a:ext cx="8123583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bg1"/>
                </a:solidFill>
                <a:latin typeface="Calibri" charset="0"/>
              </a:rPr>
              <a:t>SBA Economic Injury Disaster Loans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Small businesses and non-profits (including faith-based) with fewer than 500 employees, sole proprietors, independent contractors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Up to $2 million working capital loan up to 30-year term; 3.75% (2.75% non-profits)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Payments deferred up to 1 year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Loans based on credit scores; no tax returns required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Up to $200,000 without a personal guarantee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No collateral for $25,000 or less; general security interest instead of real-estate for larger loans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$10,000 emergency grant within 3 days that does not have to be repaid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Interacts with Paycheck Protection Program</a:t>
            </a:r>
          </a:p>
          <a:p>
            <a:pPr marL="285750" indent="-285750">
              <a:buClr>
                <a:srgbClr val="FA4251"/>
              </a:buClr>
              <a:buFont typeface="Arial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Calibri" charset="0"/>
              </a:rPr>
              <a:t>Apply through SBA.gov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13691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Small Businesses, Self-Employed, ICs, Non-Profits</a:t>
            </a:r>
          </a:p>
        </p:txBody>
      </p:sp>
    </p:spTree>
    <p:extLst>
      <p:ext uri="{BB962C8B-B14F-4D97-AF65-F5344CB8AC3E}">
        <p14:creationId xmlns:p14="http://schemas.microsoft.com/office/powerpoint/2010/main" val="3792495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1051</Words>
  <Application>Microsoft Office PowerPoint</Application>
  <PresentationFormat>On-screen Show (16:9)</PresentationFormat>
  <Paragraphs>97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The Federal CARES 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Division</dc:title>
  <dc:creator>Microsoft Office User</dc:creator>
  <cp:lastModifiedBy>DOMINIC Paone</cp:lastModifiedBy>
  <cp:revision>55</cp:revision>
  <cp:lastPrinted>2020-03-29T17:24:38Z</cp:lastPrinted>
  <dcterms:created xsi:type="dcterms:W3CDTF">2018-03-05T15:36:26Z</dcterms:created>
  <dcterms:modified xsi:type="dcterms:W3CDTF">2020-04-09T20:05:29Z</dcterms:modified>
</cp:coreProperties>
</file>